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rimo Bold" charset="1" panose="020B0704020202020204"/>
      <p:regular r:id="rId18"/>
    </p:embeddedFont>
    <p:embeddedFont>
      <p:font typeface="Open Sans" charset="1" panose="00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notesMasters/notesMaster1.xml" Type="http://schemas.openxmlformats.org/officeDocument/2006/relationships/notesMaster"/><Relationship Id="rId16" Target="theme/theme2.xml" Type="http://schemas.openxmlformats.org/officeDocument/2006/relationships/theme"/><Relationship Id="rId17" Target="notesSlides/notesSlide1.xml" Type="http://schemas.openxmlformats.org/officeDocument/2006/relationships/notes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notesSlides/notesSlide2.xml" Type="http://schemas.openxmlformats.org/officeDocument/2006/relationships/notesSlide"/><Relationship Id="rId21" Target="notesSlides/notesSlide3.xml" Type="http://schemas.openxmlformats.org/officeDocument/2006/relationships/notesSlide"/><Relationship Id="rId22" Target="notesSlides/notesSlide4.xml" Type="http://schemas.openxmlformats.org/officeDocument/2006/relationships/notesSlide"/><Relationship Id="rId23" Target="notesSlides/notesSlide5.xml" Type="http://schemas.openxmlformats.org/officeDocument/2006/relationships/notesSlide"/><Relationship Id="rId24" Target="notesSlides/notesSlide6.xml" Type="http://schemas.openxmlformats.org/officeDocument/2006/relationships/notesSlide"/><Relationship Id="rId25" Target="notesSlides/notesSlide7.xml" Type="http://schemas.openxmlformats.org/officeDocument/2006/relationships/notesSlide"/><Relationship Id="rId26" Target="notesSlides/notesSlide8.xml" Type="http://schemas.openxmlformats.org/officeDocument/2006/relationships/notesSlide"/><Relationship Id="rId27" Target="notesSlides/notesSlide9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92238" y="2956918"/>
            <a:ext cx="9445526" cy="1771947"/>
            <a:chOff x="0" y="0"/>
            <a:chExt cx="12594035" cy="23625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2594035" cy="24197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333F7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AyuCare: Ayurvedic Health Assistant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2238" y="5154066"/>
            <a:ext cx="9445526" cy="1360885"/>
            <a:chOff x="0" y="0"/>
            <a:chExt cx="12594035" cy="181451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594035" cy="1814513"/>
            </a:xfrm>
            <a:custGeom>
              <a:avLst/>
              <a:gdLst/>
              <a:ahLst/>
              <a:cxnLst/>
              <a:rect r="r" b="b" t="t" l="l"/>
              <a:pathLst>
                <a:path h="1814513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12594035" cy="1900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333F70"/>
                  </a:solidFill>
                  <a:latin typeface="Open Sans"/>
                  <a:ea typeface="Open Sans"/>
                  <a:cs typeface="Open Sans"/>
                  <a:sym typeface="Open Sans"/>
                </a:rPr>
                <a:t>AyuCare blends ancient wellness practices with modern technology. This web app offers personalized remedies and daily guidance. Track your food and lifestyle for holistic well-being.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87475" y="6850261"/>
            <a:ext cx="463154" cy="463154"/>
            <a:chOff x="0" y="0"/>
            <a:chExt cx="617538" cy="61753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17601" cy="617601"/>
            </a:xfrm>
            <a:custGeom>
              <a:avLst/>
              <a:gdLst/>
              <a:ahLst/>
              <a:cxnLst/>
              <a:rect r="r" b="b" t="t" l="l"/>
              <a:pathLst>
                <a:path h="617601" w="617601">
                  <a:moveTo>
                    <a:pt x="0" y="308737"/>
                  </a:moveTo>
                  <a:cubicBezTo>
                    <a:pt x="0" y="138303"/>
                    <a:pt x="138303" y="0"/>
                    <a:pt x="308737" y="0"/>
                  </a:cubicBezTo>
                  <a:cubicBezTo>
                    <a:pt x="310642" y="0"/>
                    <a:pt x="312547" y="889"/>
                    <a:pt x="313690" y="2413"/>
                  </a:cubicBezTo>
                  <a:lnTo>
                    <a:pt x="308737" y="6350"/>
                  </a:lnTo>
                  <a:lnTo>
                    <a:pt x="308737" y="0"/>
                  </a:lnTo>
                  <a:lnTo>
                    <a:pt x="308737" y="6350"/>
                  </a:lnTo>
                  <a:lnTo>
                    <a:pt x="308737" y="0"/>
                  </a:lnTo>
                  <a:cubicBezTo>
                    <a:pt x="479298" y="0"/>
                    <a:pt x="617601" y="138303"/>
                    <a:pt x="617601" y="308737"/>
                  </a:cubicBezTo>
                  <a:cubicBezTo>
                    <a:pt x="617601" y="311150"/>
                    <a:pt x="616204" y="313309"/>
                    <a:pt x="614045" y="314452"/>
                  </a:cubicBezTo>
                  <a:lnTo>
                    <a:pt x="611251" y="308737"/>
                  </a:lnTo>
                  <a:lnTo>
                    <a:pt x="617601" y="308737"/>
                  </a:lnTo>
                  <a:cubicBezTo>
                    <a:pt x="617601" y="479298"/>
                    <a:pt x="479298" y="617474"/>
                    <a:pt x="308864" y="617474"/>
                  </a:cubicBezTo>
                  <a:lnTo>
                    <a:pt x="308864" y="611124"/>
                  </a:lnTo>
                  <a:lnTo>
                    <a:pt x="308864" y="604774"/>
                  </a:lnTo>
                  <a:lnTo>
                    <a:pt x="308864" y="611124"/>
                  </a:lnTo>
                  <a:lnTo>
                    <a:pt x="308864" y="617474"/>
                  </a:lnTo>
                  <a:cubicBezTo>
                    <a:pt x="138303" y="617601"/>
                    <a:pt x="0" y="479298"/>
                    <a:pt x="0" y="308737"/>
                  </a:cubicBezTo>
                  <a:lnTo>
                    <a:pt x="6350" y="308737"/>
                  </a:lnTo>
                  <a:lnTo>
                    <a:pt x="0" y="308737"/>
                  </a:lnTo>
                  <a:moveTo>
                    <a:pt x="12700" y="308737"/>
                  </a:moveTo>
                  <a:lnTo>
                    <a:pt x="6350" y="308737"/>
                  </a:lnTo>
                  <a:lnTo>
                    <a:pt x="12700" y="308737"/>
                  </a:lnTo>
                  <a:cubicBezTo>
                    <a:pt x="12700" y="472313"/>
                    <a:pt x="145288" y="604901"/>
                    <a:pt x="308737" y="604901"/>
                  </a:cubicBezTo>
                  <a:cubicBezTo>
                    <a:pt x="312293" y="604901"/>
                    <a:pt x="315087" y="607695"/>
                    <a:pt x="315087" y="611251"/>
                  </a:cubicBezTo>
                  <a:cubicBezTo>
                    <a:pt x="315087" y="614807"/>
                    <a:pt x="312293" y="617601"/>
                    <a:pt x="308737" y="617601"/>
                  </a:cubicBezTo>
                  <a:cubicBezTo>
                    <a:pt x="305181" y="617601"/>
                    <a:pt x="302387" y="614807"/>
                    <a:pt x="302387" y="611251"/>
                  </a:cubicBezTo>
                  <a:cubicBezTo>
                    <a:pt x="302387" y="607695"/>
                    <a:pt x="305181" y="604901"/>
                    <a:pt x="308737" y="604901"/>
                  </a:cubicBezTo>
                  <a:cubicBezTo>
                    <a:pt x="472313" y="604901"/>
                    <a:pt x="604774" y="472313"/>
                    <a:pt x="604774" y="308864"/>
                  </a:cubicBezTo>
                  <a:cubicBezTo>
                    <a:pt x="604774" y="306451"/>
                    <a:pt x="606171" y="304292"/>
                    <a:pt x="608330" y="303149"/>
                  </a:cubicBezTo>
                  <a:lnTo>
                    <a:pt x="611124" y="308864"/>
                  </a:lnTo>
                  <a:lnTo>
                    <a:pt x="604774" y="308864"/>
                  </a:lnTo>
                  <a:cubicBezTo>
                    <a:pt x="604901" y="145288"/>
                    <a:pt x="472313" y="12700"/>
                    <a:pt x="308737" y="12700"/>
                  </a:cubicBezTo>
                  <a:cubicBezTo>
                    <a:pt x="306832" y="12700"/>
                    <a:pt x="304927" y="11811"/>
                    <a:pt x="303784" y="10287"/>
                  </a:cubicBezTo>
                  <a:lnTo>
                    <a:pt x="308737" y="6350"/>
                  </a:lnTo>
                  <a:lnTo>
                    <a:pt x="308737" y="12700"/>
                  </a:lnTo>
                  <a:cubicBezTo>
                    <a:pt x="145288" y="12700"/>
                    <a:pt x="12700" y="145288"/>
                    <a:pt x="12700" y="3087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850237" y="1291381"/>
            <a:ext cx="8162330" cy="885974"/>
            <a:chOff x="0" y="0"/>
            <a:chExt cx="10883107" cy="11812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883107" cy="1181298"/>
            </a:xfrm>
            <a:custGeom>
              <a:avLst/>
              <a:gdLst/>
              <a:ahLst/>
              <a:cxnLst/>
              <a:rect r="r" b="b" t="t" l="l"/>
              <a:pathLst>
                <a:path h="1181298" w="10883107">
                  <a:moveTo>
                    <a:pt x="0" y="0"/>
                  </a:moveTo>
                  <a:lnTo>
                    <a:pt x="10883107" y="0"/>
                  </a:lnTo>
                  <a:lnTo>
                    <a:pt x="10883107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0883107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333F7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Project Objectives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845475" y="2916734"/>
            <a:ext cx="647402" cy="647402"/>
            <a:chOff x="0" y="0"/>
            <a:chExt cx="863203" cy="8632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8771632" y="2921496"/>
            <a:ext cx="4473029" cy="442912"/>
            <a:chOff x="0" y="0"/>
            <a:chExt cx="5964038" cy="5905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964038" cy="590550"/>
            </a:xfrm>
            <a:custGeom>
              <a:avLst/>
              <a:gdLst/>
              <a:ahLst/>
              <a:cxnLst/>
              <a:rect r="r" b="b" t="t" l="l"/>
              <a:pathLst>
                <a:path h="590550" w="5964038">
                  <a:moveTo>
                    <a:pt x="0" y="0"/>
                  </a:moveTo>
                  <a:lnTo>
                    <a:pt x="5964038" y="0"/>
                  </a:lnTo>
                  <a:lnTo>
                    <a:pt x="5964038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5964038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333F7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Ayurvedic Guidance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771632" y="3534519"/>
            <a:ext cx="8524131" cy="453629"/>
            <a:chOff x="0" y="0"/>
            <a:chExt cx="11365508" cy="60483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365509" cy="604838"/>
            </a:xfrm>
            <a:custGeom>
              <a:avLst/>
              <a:gdLst/>
              <a:ahLst/>
              <a:cxnLst/>
              <a:rect r="r" b="b" t="t" l="l"/>
              <a:pathLst>
                <a:path h="604838" w="11365509">
                  <a:moveTo>
                    <a:pt x="0" y="0"/>
                  </a:moveTo>
                  <a:lnTo>
                    <a:pt x="11365509" y="0"/>
                  </a:lnTo>
                  <a:lnTo>
                    <a:pt x="1136550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85725"/>
              <a:ext cx="1136550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333F70"/>
                  </a:solidFill>
                  <a:latin typeface="Open Sans"/>
                  <a:ea typeface="Open Sans"/>
                  <a:cs typeface="Open Sans"/>
                  <a:sym typeface="Open Sans"/>
                </a:rPr>
                <a:t>Deliver natural remedies and personalized wellness advice.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845475" y="4585841"/>
            <a:ext cx="647402" cy="647402"/>
            <a:chOff x="0" y="0"/>
            <a:chExt cx="863203" cy="86320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8771632" y="4590604"/>
            <a:ext cx="3602682" cy="442912"/>
            <a:chOff x="0" y="0"/>
            <a:chExt cx="4803577" cy="59055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803577" cy="590550"/>
            </a:xfrm>
            <a:custGeom>
              <a:avLst/>
              <a:gdLst/>
              <a:ahLst/>
              <a:cxnLst/>
              <a:rect r="r" b="b" t="t" l="l"/>
              <a:pathLst>
                <a:path h="590550" w="4803577">
                  <a:moveTo>
                    <a:pt x="0" y="0"/>
                  </a:moveTo>
                  <a:lnTo>
                    <a:pt x="4803577" y="0"/>
                  </a:lnTo>
                  <a:lnTo>
                    <a:pt x="4803577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4803577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333F7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User Interaction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8771632" y="5203626"/>
            <a:ext cx="8524131" cy="453629"/>
            <a:chOff x="0" y="0"/>
            <a:chExt cx="11365508" cy="60483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365509" cy="604838"/>
            </a:xfrm>
            <a:custGeom>
              <a:avLst/>
              <a:gdLst/>
              <a:ahLst/>
              <a:cxnLst/>
              <a:rect r="r" b="b" t="t" l="l"/>
              <a:pathLst>
                <a:path h="604838" w="11365509">
                  <a:moveTo>
                    <a:pt x="0" y="0"/>
                  </a:moveTo>
                  <a:lnTo>
                    <a:pt x="11365509" y="0"/>
                  </a:lnTo>
                  <a:lnTo>
                    <a:pt x="1136550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85725"/>
              <a:ext cx="1136550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333F70"/>
                  </a:solidFill>
                  <a:latin typeface="Open Sans"/>
                  <a:ea typeface="Open Sans"/>
                  <a:cs typeface="Open Sans"/>
                  <a:sym typeface="Open Sans"/>
                </a:rPr>
                <a:t>Empower users via voice, text, and camera inputs.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7845475" y="6254949"/>
            <a:ext cx="647402" cy="647402"/>
            <a:chOff x="0" y="0"/>
            <a:chExt cx="863203" cy="86320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8771632" y="6259711"/>
            <a:ext cx="4074616" cy="442912"/>
            <a:chOff x="0" y="0"/>
            <a:chExt cx="5432822" cy="59055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432822" cy="590550"/>
            </a:xfrm>
            <a:custGeom>
              <a:avLst/>
              <a:gdLst/>
              <a:ahLst/>
              <a:cxnLst/>
              <a:rect r="r" b="b" t="t" l="l"/>
              <a:pathLst>
                <a:path h="590550" w="5432822">
                  <a:moveTo>
                    <a:pt x="0" y="0"/>
                  </a:moveTo>
                  <a:lnTo>
                    <a:pt x="5432822" y="0"/>
                  </a:lnTo>
                  <a:lnTo>
                    <a:pt x="543282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543282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333F7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Holistic Well-being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8771632" y="6872734"/>
            <a:ext cx="8524131" cy="453629"/>
            <a:chOff x="0" y="0"/>
            <a:chExt cx="11365508" cy="60483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1365509" cy="604838"/>
            </a:xfrm>
            <a:custGeom>
              <a:avLst/>
              <a:gdLst/>
              <a:ahLst/>
              <a:cxnLst/>
              <a:rect r="r" b="b" t="t" l="l"/>
              <a:pathLst>
                <a:path h="604838" w="11365509">
                  <a:moveTo>
                    <a:pt x="0" y="0"/>
                  </a:moveTo>
                  <a:lnTo>
                    <a:pt x="11365509" y="0"/>
                  </a:lnTo>
                  <a:lnTo>
                    <a:pt x="1136550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85725"/>
              <a:ext cx="1136550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333F70"/>
                  </a:solidFill>
                  <a:latin typeface="Open Sans"/>
                  <a:ea typeface="Open Sans"/>
                  <a:cs typeface="Open Sans"/>
                  <a:sym typeface="Open Sans"/>
                </a:rPr>
                <a:t>Encourage exercise, diet, and mental care.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7845475" y="7924056"/>
            <a:ext cx="647402" cy="647403"/>
            <a:chOff x="0" y="0"/>
            <a:chExt cx="863203" cy="863203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8771632" y="7928819"/>
            <a:ext cx="4497438" cy="442912"/>
            <a:chOff x="0" y="0"/>
            <a:chExt cx="5996583" cy="59055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5996583" cy="590550"/>
            </a:xfrm>
            <a:custGeom>
              <a:avLst/>
              <a:gdLst/>
              <a:ahLst/>
              <a:cxnLst/>
              <a:rect r="r" b="b" t="t" l="l"/>
              <a:pathLst>
                <a:path h="590550" w="5996583">
                  <a:moveTo>
                    <a:pt x="0" y="0"/>
                  </a:moveTo>
                  <a:lnTo>
                    <a:pt x="5996583" y="0"/>
                  </a:lnTo>
                  <a:lnTo>
                    <a:pt x="5996583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5996583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333F7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Lightweight System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8771632" y="8541841"/>
            <a:ext cx="8524131" cy="453629"/>
            <a:chOff x="0" y="0"/>
            <a:chExt cx="11365508" cy="604838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1365509" cy="604838"/>
            </a:xfrm>
            <a:custGeom>
              <a:avLst/>
              <a:gdLst/>
              <a:ahLst/>
              <a:cxnLst/>
              <a:rect r="r" b="b" t="t" l="l"/>
              <a:pathLst>
                <a:path h="604838" w="11365509">
                  <a:moveTo>
                    <a:pt x="0" y="0"/>
                  </a:moveTo>
                  <a:lnTo>
                    <a:pt x="11365509" y="0"/>
                  </a:lnTo>
                  <a:lnTo>
                    <a:pt x="1136550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85725"/>
              <a:ext cx="1136550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333F70"/>
                  </a:solidFill>
                  <a:latin typeface="Open Sans"/>
                  <a:ea typeface="Open Sans"/>
                  <a:cs typeface="Open Sans"/>
                  <a:sym typeface="Open Sans"/>
                </a:rPr>
                <a:t>Use JSON-based local storage for data management.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8" y="3180309"/>
            <a:ext cx="12447240" cy="885974"/>
            <a:chOff x="0" y="0"/>
            <a:chExt cx="16596320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596320" cy="1181298"/>
            </a:xfrm>
            <a:custGeom>
              <a:avLst/>
              <a:gdLst/>
              <a:ahLst/>
              <a:cxnLst/>
              <a:rect r="r" b="b" t="t" l="l"/>
              <a:pathLst>
                <a:path h="1181298" w="16596320">
                  <a:moveTo>
                    <a:pt x="0" y="0"/>
                  </a:moveTo>
                  <a:lnTo>
                    <a:pt x="16596320" y="0"/>
                  </a:lnTo>
                  <a:lnTo>
                    <a:pt x="1659632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6596320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333F7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AI, Voice &amp; Scanner Modules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2238" y="4775001"/>
            <a:ext cx="3544044" cy="442912"/>
            <a:chOff x="0" y="0"/>
            <a:chExt cx="4725392" cy="590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333F7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 Health Bot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2238" y="5501431"/>
            <a:ext cx="4972645" cy="907256"/>
            <a:chOff x="0" y="0"/>
            <a:chExt cx="6630193" cy="12096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30193" cy="1209675"/>
            </a:xfrm>
            <a:custGeom>
              <a:avLst/>
              <a:gdLst/>
              <a:ahLst/>
              <a:cxnLst/>
              <a:rect r="r" b="b" t="t" l="l"/>
              <a:pathLst>
                <a:path h="1209675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6630193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333F70"/>
                  </a:solidFill>
                  <a:latin typeface="Open Sans"/>
                  <a:ea typeface="Open Sans"/>
                  <a:cs typeface="Open Sans"/>
                  <a:sym typeface="Open Sans"/>
                </a:rPr>
                <a:t>Developed using rule-based logic and JSON data.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666160" y="4775001"/>
            <a:ext cx="3544044" cy="442912"/>
            <a:chOff x="0" y="0"/>
            <a:chExt cx="4725392" cy="590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333F7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Voice Input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666160" y="5501431"/>
            <a:ext cx="4972645" cy="907256"/>
            <a:chOff x="0" y="0"/>
            <a:chExt cx="6630193" cy="12096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630193" cy="1209675"/>
            </a:xfrm>
            <a:custGeom>
              <a:avLst/>
              <a:gdLst/>
              <a:ahLst/>
              <a:cxnLst/>
              <a:rect r="r" b="b" t="t" l="l"/>
              <a:pathLst>
                <a:path h="1209675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85725"/>
              <a:ext cx="6630193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333F70"/>
                  </a:solidFill>
                  <a:latin typeface="Open Sans"/>
                  <a:ea typeface="Open Sans"/>
                  <a:cs typeface="Open Sans"/>
                  <a:sym typeface="Open Sans"/>
                </a:rPr>
                <a:t>Integrated Speech to text.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340084" y="4775001"/>
            <a:ext cx="4972645" cy="885825"/>
            <a:chOff x="0" y="0"/>
            <a:chExt cx="6630193" cy="11811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630193" cy="1181100"/>
            </a:xfrm>
            <a:custGeom>
              <a:avLst/>
              <a:gdLst/>
              <a:ahLst/>
              <a:cxnLst/>
              <a:rect r="r" b="b" t="t" l="l"/>
              <a:pathLst>
                <a:path h="1181100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6630193" cy="12192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333F7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Camera Plant Scanner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340084" y="5944344"/>
            <a:ext cx="4972645" cy="907256"/>
            <a:chOff x="0" y="0"/>
            <a:chExt cx="6630193" cy="120967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630193" cy="1209675"/>
            </a:xfrm>
            <a:custGeom>
              <a:avLst/>
              <a:gdLst/>
              <a:ahLst/>
              <a:cxnLst/>
              <a:rect r="r" b="b" t="t" l="l"/>
              <a:pathLst>
                <a:path h="1209675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85725"/>
              <a:ext cx="6630193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333F70"/>
                  </a:solidFill>
                  <a:latin typeface="Open Sans"/>
                  <a:ea typeface="Open Sans"/>
                  <a:cs typeface="Open Sans"/>
                  <a:sym typeface="Open Sans"/>
                </a:rPr>
                <a:t>Identifies Ayurvedic plants and shows benefits.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8" y="3180309"/>
            <a:ext cx="10942736" cy="885974"/>
            <a:chOff x="0" y="0"/>
            <a:chExt cx="14590315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590316" cy="1181298"/>
            </a:xfrm>
            <a:custGeom>
              <a:avLst/>
              <a:gdLst/>
              <a:ahLst/>
              <a:cxnLst/>
              <a:rect r="r" b="b" t="t" l="l"/>
              <a:pathLst>
                <a:path h="1181298" w="14590316">
                  <a:moveTo>
                    <a:pt x="0" y="0"/>
                  </a:moveTo>
                  <a:lnTo>
                    <a:pt x="14590316" y="0"/>
                  </a:lnTo>
                  <a:lnTo>
                    <a:pt x="14590316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4590315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333F7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Remedies, Diet &amp; Journal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2238" y="4775001"/>
            <a:ext cx="3881586" cy="442912"/>
            <a:chOff x="0" y="0"/>
            <a:chExt cx="5175448" cy="590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175448" cy="590550"/>
            </a:xfrm>
            <a:custGeom>
              <a:avLst/>
              <a:gdLst/>
              <a:ahLst/>
              <a:cxnLst/>
              <a:rect r="r" b="b" t="t" l="l"/>
              <a:pathLst>
                <a:path h="590550" w="5175448">
                  <a:moveTo>
                    <a:pt x="0" y="0"/>
                  </a:moveTo>
                  <a:lnTo>
                    <a:pt x="5175448" y="0"/>
                  </a:lnTo>
                  <a:lnTo>
                    <a:pt x="5175448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175448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333F7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Remedies Library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2238" y="5501431"/>
            <a:ext cx="4972645" cy="907256"/>
            <a:chOff x="0" y="0"/>
            <a:chExt cx="6630193" cy="12096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30193" cy="1209675"/>
            </a:xfrm>
            <a:custGeom>
              <a:avLst/>
              <a:gdLst/>
              <a:ahLst/>
              <a:cxnLst/>
              <a:rect r="r" b="b" t="t" l="l"/>
              <a:pathLst>
                <a:path h="1209675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6630193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333F70"/>
                  </a:solidFill>
                  <a:latin typeface="Open Sans"/>
                  <a:ea typeface="Open Sans"/>
                  <a:cs typeface="Open Sans"/>
                  <a:sym typeface="Open Sans"/>
                </a:rPr>
                <a:t>Categorized for skin, digestion, cold, and more.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666160" y="4775001"/>
            <a:ext cx="4331345" cy="442912"/>
            <a:chOff x="0" y="0"/>
            <a:chExt cx="5775127" cy="590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775127" cy="590550"/>
            </a:xfrm>
            <a:custGeom>
              <a:avLst/>
              <a:gdLst/>
              <a:ahLst/>
              <a:cxnLst/>
              <a:rect r="r" b="b" t="t" l="l"/>
              <a:pathLst>
                <a:path h="590550" w="5775127">
                  <a:moveTo>
                    <a:pt x="0" y="0"/>
                  </a:moveTo>
                  <a:lnTo>
                    <a:pt x="5775127" y="0"/>
                  </a:lnTo>
                  <a:lnTo>
                    <a:pt x="5775127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5775127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333F7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Food &amp; Diet Tracker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666160" y="5501431"/>
            <a:ext cx="4972645" cy="907256"/>
            <a:chOff x="0" y="0"/>
            <a:chExt cx="6630193" cy="12096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630193" cy="1209675"/>
            </a:xfrm>
            <a:custGeom>
              <a:avLst/>
              <a:gdLst/>
              <a:ahLst/>
              <a:cxnLst/>
              <a:rect r="r" b="b" t="t" l="l"/>
              <a:pathLst>
                <a:path h="1209675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85725"/>
              <a:ext cx="6630193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333F70"/>
                  </a:solidFill>
                  <a:latin typeface="Open Sans"/>
                  <a:ea typeface="Open Sans"/>
                  <a:cs typeface="Open Sans"/>
                  <a:sym typeface="Open Sans"/>
                </a:rPr>
                <a:t>Ayurvedic guidelines like Ritucharya are included.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340084" y="4775001"/>
            <a:ext cx="4972645" cy="885825"/>
            <a:chOff x="0" y="0"/>
            <a:chExt cx="6630193" cy="11811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630193" cy="1181100"/>
            </a:xfrm>
            <a:custGeom>
              <a:avLst/>
              <a:gdLst/>
              <a:ahLst/>
              <a:cxnLst/>
              <a:rect r="r" b="b" t="t" l="l"/>
              <a:pathLst>
                <a:path h="1181100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6630193" cy="12192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333F7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Personal Health Journal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340084" y="5944344"/>
            <a:ext cx="4972645" cy="907256"/>
            <a:chOff x="0" y="0"/>
            <a:chExt cx="6630193" cy="120967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630193" cy="1209675"/>
            </a:xfrm>
            <a:custGeom>
              <a:avLst/>
              <a:gdLst/>
              <a:ahLst/>
              <a:cxnLst/>
              <a:rect r="r" b="b" t="t" l="l"/>
              <a:pathLst>
                <a:path h="1209675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85725"/>
              <a:ext cx="6630193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333F70"/>
                  </a:solidFill>
                  <a:latin typeface="Open Sans"/>
                  <a:ea typeface="Open Sans"/>
                  <a:cs typeface="Open Sans"/>
                  <a:sym typeface="Open Sans"/>
                </a:rPr>
                <a:t>Logs remedies, symptoms, mood, and meals.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8" y="3401765"/>
            <a:ext cx="8279309" cy="885974"/>
            <a:chOff x="0" y="0"/>
            <a:chExt cx="11039078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039078" cy="1181298"/>
            </a:xfrm>
            <a:custGeom>
              <a:avLst/>
              <a:gdLst/>
              <a:ahLst/>
              <a:cxnLst/>
              <a:rect r="r" b="b" t="t" l="l"/>
              <a:pathLst>
                <a:path h="1181298" w="11039078">
                  <a:moveTo>
                    <a:pt x="0" y="0"/>
                  </a:moveTo>
                  <a:lnTo>
                    <a:pt x="11039078" y="0"/>
                  </a:lnTo>
                  <a:lnTo>
                    <a:pt x="11039078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1039078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333F7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UI, Exercise &amp; Shop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2238" y="4996458"/>
            <a:ext cx="3544044" cy="442912"/>
            <a:chOff x="0" y="0"/>
            <a:chExt cx="4725392" cy="590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333F7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User Interface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2238" y="5722888"/>
            <a:ext cx="4972645" cy="453629"/>
            <a:chOff x="0" y="0"/>
            <a:chExt cx="6630193" cy="60483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30193" cy="604838"/>
            </a:xfrm>
            <a:custGeom>
              <a:avLst/>
              <a:gdLst/>
              <a:ahLst/>
              <a:cxnLst/>
              <a:rect r="r" b="b" t="t" l="l"/>
              <a:pathLst>
                <a:path h="604838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6630193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333F70"/>
                  </a:solidFill>
                  <a:latin typeface="Open Sans"/>
                  <a:ea typeface="Open Sans"/>
                  <a:cs typeface="Open Sans"/>
                  <a:sym typeface="Open Sans"/>
                </a:rPr>
                <a:t>Clean layout across all modules.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666160" y="4996458"/>
            <a:ext cx="3544044" cy="442912"/>
            <a:chOff x="0" y="0"/>
            <a:chExt cx="4725392" cy="590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333F7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Exercise Pages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666160" y="5722888"/>
            <a:ext cx="4972645" cy="907256"/>
            <a:chOff x="0" y="0"/>
            <a:chExt cx="6630193" cy="12096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630193" cy="1209675"/>
            </a:xfrm>
            <a:custGeom>
              <a:avLst/>
              <a:gdLst/>
              <a:ahLst/>
              <a:cxnLst/>
              <a:rect r="r" b="b" t="t" l="l"/>
              <a:pathLst>
                <a:path h="1209675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85725"/>
              <a:ext cx="6630193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333F70"/>
                  </a:solidFill>
                  <a:latin typeface="Open Sans"/>
                  <a:ea typeface="Open Sans"/>
                  <a:cs typeface="Open Sans"/>
                  <a:sym typeface="Open Sans"/>
                </a:rPr>
                <a:t>Yoga, meditation, and joint exercises are included.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340084" y="4996458"/>
            <a:ext cx="3907780" cy="442912"/>
            <a:chOff x="0" y="0"/>
            <a:chExt cx="5210373" cy="5905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210373" cy="590550"/>
            </a:xfrm>
            <a:custGeom>
              <a:avLst/>
              <a:gdLst/>
              <a:ahLst/>
              <a:cxnLst/>
              <a:rect r="r" b="b" t="t" l="l"/>
              <a:pathLst>
                <a:path h="590550" w="5210373">
                  <a:moveTo>
                    <a:pt x="0" y="0"/>
                  </a:moveTo>
                  <a:lnTo>
                    <a:pt x="5210373" y="0"/>
                  </a:lnTo>
                  <a:lnTo>
                    <a:pt x="5210373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5210373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333F7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Shopping Section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340084" y="5722888"/>
            <a:ext cx="4972645" cy="907256"/>
            <a:chOff x="0" y="0"/>
            <a:chExt cx="6630193" cy="120967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630193" cy="1209675"/>
            </a:xfrm>
            <a:custGeom>
              <a:avLst/>
              <a:gdLst/>
              <a:ahLst/>
              <a:cxnLst/>
              <a:rect r="r" b="b" t="t" l="l"/>
              <a:pathLst>
                <a:path h="1209675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85725"/>
              <a:ext cx="6630193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333F70"/>
                  </a:solidFill>
                  <a:latin typeface="Open Sans"/>
                  <a:ea typeface="Open Sans"/>
                  <a:cs typeface="Open Sans"/>
                  <a:sym typeface="Open Sans"/>
                </a:rPr>
                <a:t>Ayurvedic products (ghee, oils, herbs) with cart UI.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3544044"/>
          </a:xfrm>
          <a:custGeom>
            <a:avLst/>
            <a:gdLst/>
            <a:ahLst/>
            <a:cxnLst/>
            <a:rect r="r" b="b" t="t" l="l"/>
            <a:pathLst>
              <a:path h="3544044" w="18288000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" t="0" r="-1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2238" y="4624536"/>
            <a:ext cx="7936260" cy="885974"/>
            <a:chOff x="0" y="0"/>
            <a:chExt cx="10581680" cy="11812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581680" cy="1181298"/>
            </a:xfrm>
            <a:custGeom>
              <a:avLst/>
              <a:gdLst/>
              <a:ahLst/>
              <a:cxnLst/>
              <a:rect r="r" b="b" t="t" l="l"/>
              <a:pathLst>
                <a:path h="1181298" w="10581680">
                  <a:moveTo>
                    <a:pt x="0" y="0"/>
                  </a:moveTo>
                  <a:lnTo>
                    <a:pt x="10581680" y="0"/>
                  </a:lnTo>
                  <a:lnTo>
                    <a:pt x="1058168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0581680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333F7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Technology Stack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87475" y="5930950"/>
            <a:ext cx="16313051" cy="3280172"/>
            <a:chOff x="0" y="0"/>
            <a:chExt cx="21750735" cy="437356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750655" cy="4373499"/>
            </a:xfrm>
            <a:custGeom>
              <a:avLst/>
              <a:gdLst/>
              <a:ahLst/>
              <a:cxnLst/>
              <a:rect r="r" b="b" t="t" l="l"/>
              <a:pathLst>
                <a:path h="4373499" w="21750655">
                  <a:moveTo>
                    <a:pt x="0" y="165100"/>
                  </a:moveTo>
                  <a:cubicBezTo>
                    <a:pt x="0" y="73914"/>
                    <a:pt x="74168" y="0"/>
                    <a:pt x="165481" y="0"/>
                  </a:cubicBezTo>
                  <a:lnTo>
                    <a:pt x="21585174" y="0"/>
                  </a:lnTo>
                  <a:lnTo>
                    <a:pt x="21585174" y="6350"/>
                  </a:lnTo>
                  <a:lnTo>
                    <a:pt x="21585174" y="0"/>
                  </a:lnTo>
                  <a:cubicBezTo>
                    <a:pt x="21676613" y="0"/>
                    <a:pt x="21750655" y="73914"/>
                    <a:pt x="21750655" y="165100"/>
                  </a:cubicBezTo>
                  <a:lnTo>
                    <a:pt x="21744305" y="165100"/>
                  </a:lnTo>
                  <a:lnTo>
                    <a:pt x="21750655" y="165100"/>
                  </a:lnTo>
                  <a:lnTo>
                    <a:pt x="21750655" y="4208399"/>
                  </a:lnTo>
                  <a:lnTo>
                    <a:pt x="21744305" y="4208399"/>
                  </a:lnTo>
                  <a:lnTo>
                    <a:pt x="21750655" y="4208399"/>
                  </a:lnTo>
                  <a:cubicBezTo>
                    <a:pt x="21750655" y="4299585"/>
                    <a:pt x="21676488" y="4373499"/>
                    <a:pt x="21585174" y="4373499"/>
                  </a:cubicBezTo>
                  <a:lnTo>
                    <a:pt x="21585174" y="4367149"/>
                  </a:lnTo>
                  <a:lnTo>
                    <a:pt x="21585174" y="4373499"/>
                  </a:lnTo>
                  <a:lnTo>
                    <a:pt x="165481" y="4373499"/>
                  </a:lnTo>
                  <a:lnTo>
                    <a:pt x="165481" y="4367149"/>
                  </a:lnTo>
                  <a:lnTo>
                    <a:pt x="165481" y="4373499"/>
                  </a:lnTo>
                  <a:cubicBezTo>
                    <a:pt x="74041" y="4373499"/>
                    <a:pt x="0" y="4299585"/>
                    <a:pt x="0" y="420839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208399"/>
                  </a:lnTo>
                  <a:lnTo>
                    <a:pt x="6350" y="4208399"/>
                  </a:lnTo>
                  <a:lnTo>
                    <a:pt x="12700" y="4208399"/>
                  </a:lnTo>
                  <a:cubicBezTo>
                    <a:pt x="12700" y="4292600"/>
                    <a:pt x="81153" y="4360799"/>
                    <a:pt x="165481" y="4360799"/>
                  </a:cubicBezTo>
                  <a:lnTo>
                    <a:pt x="21585174" y="4360799"/>
                  </a:lnTo>
                  <a:cubicBezTo>
                    <a:pt x="21669629" y="4360799"/>
                    <a:pt x="21737955" y="4292600"/>
                    <a:pt x="21737955" y="4208399"/>
                  </a:cubicBezTo>
                  <a:lnTo>
                    <a:pt x="21737955" y="165100"/>
                  </a:lnTo>
                  <a:cubicBezTo>
                    <a:pt x="21737955" y="80899"/>
                    <a:pt x="21669502" y="12700"/>
                    <a:pt x="21585174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153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000000">
                <a:alpha val="392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01762" y="5945238"/>
            <a:ext cx="16284476" cy="812899"/>
            <a:chOff x="0" y="0"/>
            <a:chExt cx="21712635" cy="108386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712682" cy="1083818"/>
            </a:xfrm>
            <a:custGeom>
              <a:avLst/>
              <a:gdLst/>
              <a:ahLst/>
              <a:cxnLst/>
              <a:rect r="r" b="b" t="t" l="l"/>
              <a:pathLst>
                <a:path h="1083818" w="21712682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85280" y="6124872"/>
            <a:ext cx="7570440" cy="453629"/>
            <a:chOff x="0" y="0"/>
            <a:chExt cx="10093920" cy="60483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093920" cy="604838"/>
            </a:xfrm>
            <a:custGeom>
              <a:avLst/>
              <a:gdLst/>
              <a:ahLst/>
              <a:cxnLst/>
              <a:rect r="r" b="b" t="t" l="l"/>
              <a:pathLst>
                <a:path h="604838" w="10093920">
                  <a:moveTo>
                    <a:pt x="0" y="0"/>
                  </a:moveTo>
                  <a:lnTo>
                    <a:pt x="10093920" y="0"/>
                  </a:lnTo>
                  <a:lnTo>
                    <a:pt x="1009392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10093920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333F70"/>
                  </a:solidFill>
                  <a:latin typeface="Open Sans"/>
                  <a:ea typeface="Open Sans"/>
                  <a:cs typeface="Open Sans"/>
                  <a:sym typeface="Open Sans"/>
                </a:rPr>
                <a:t>Frontend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432280" y="6124872"/>
            <a:ext cx="7570440" cy="453629"/>
            <a:chOff x="0" y="0"/>
            <a:chExt cx="10093920" cy="60483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093920" cy="604838"/>
            </a:xfrm>
            <a:custGeom>
              <a:avLst/>
              <a:gdLst/>
              <a:ahLst/>
              <a:cxnLst/>
              <a:rect r="r" b="b" t="t" l="l"/>
              <a:pathLst>
                <a:path h="604838" w="10093920">
                  <a:moveTo>
                    <a:pt x="0" y="0"/>
                  </a:moveTo>
                  <a:lnTo>
                    <a:pt x="10093920" y="0"/>
                  </a:lnTo>
                  <a:lnTo>
                    <a:pt x="1009392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85725"/>
              <a:ext cx="10093920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333F70"/>
                  </a:solidFill>
                  <a:latin typeface="Open Sans"/>
                  <a:ea typeface="Open Sans"/>
                  <a:cs typeface="Open Sans"/>
                  <a:sym typeface="Open Sans"/>
                </a:rPr>
                <a:t>HTML, CSS, JavaScript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01762" y="6758136"/>
            <a:ext cx="16284476" cy="812899"/>
            <a:chOff x="0" y="0"/>
            <a:chExt cx="21712635" cy="108386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1712682" cy="1083818"/>
            </a:xfrm>
            <a:custGeom>
              <a:avLst/>
              <a:gdLst/>
              <a:ahLst/>
              <a:cxnLst/>
              <a:rect r="r" b="b" t="t" l="l"/>
              <a:pathLst>
                <a:path h="1083818" w="21712682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285280" y="6937772"/>
            <a:ext cx="7570440" cy="453629"/>
            <a:chOff x="0" y="0"/>
            <a:chExt cx="10093920" cy="60483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093920" cy="604838"/>
            </a:xfrm>
            <a:custGeom>
              <a:avLst/>
              <a:gdLst/>
              <a:ahLst/>
              <a:cxnLst/>
              <a:rect r="r" b="b" t="t" l="l"/>
              <a:pathLst>
                <a:path h="604838" w="10093920">
                  <a:moveTo>
                    <a:pt x="0" y="0"/>
                  </a:moveTo>
                  <a:lnTo>
                    <a:pt x="10093920" y="0"/>
                  </a:lnTo>
                  <a:lnTo>
                    <a:pt x="1009392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85725"/>
              <a:ext cx="10093920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333F70"/>
                  </a:solidFill>
                  <a:latin typeface="Open Sans"/>
                  <a:ea typeface="Open Sans"/>
                  <a:cs typeface="Open Sans"/>
                  <a:sym typeface="Open Sans"/>
                </a:rPr>
                <a:t>Backend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432280" y="6937772"/>
            <a:ext cx="7570440" cy="453629"/>
            <a:chOff x="0" y="0"/>
            <a:chExt cx="10093920" cy="60483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093920" cy="604838"/>
            </a:xfrm>
            <a:custGeom>
              <a:avLst/>
              <a:gdLst/>
              <a:ahLst/>
              <a:cxnLst/>
              <a:rect r="r" b="b" t="t" l="l"/>
              <a:pathLst>
                <a:path h="604838" w="10093920">
                  <a:moveTo>
                    <a:pt x="0" y="0"/>
                  </a:moveTo>
                  <a:lnTo>
                    <a:pt x="10093920" y="0"/>
                  </a:lnTo>
                  <a:lnTo>
                    <a:pt x="1009392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85725"/>
              <a:ext cx="10093920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333F70"/>
                  </a:solidFill>
                  <a:latin typeface="Open Sans"/>
                  <a:ea typeface="Open Sans"/>
                  <a:cs typeface="Open Sans"/>
                  <a:sym typeface="Open Sans"/>
                </a:rPr>
                <a:t>JSON files for local data management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01762" y="7571035"/>
            <a:ext cx="16284476" cy="812899"/>
            <a:chOff x="0" y="0"/>
            <a:chExt cx="21712635" cy="108386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1712682" cy="1083818"/>
            </a:xfrm>
            <a:custGeom>
              <a:avLst/>
              <a:gdLst/>
              <a:ahLst/>
              <a:cxnLst/>
              <a:rect r="r" b="b" t="t" l="l"/>
              <a:pathLst>
                <a:path h="1083818" w="21712682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285280" y="7750671"/>
            <a:ext cx="7570440" cy="453629"/>
            <a:chOff x="0" y="0"/>
            <a:chExt cx="10093920" cy="60483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093920" cy="604838"/>
            </a:xfrm>
            <a:custGeom>
              <a:avLst/>
              <a:gdLst/>
              <a:ahLst/>
              <a:cxnLst/>
              <a:rect r="r" b="b" t="t" l="l"/>
              <a:pathLst>
                <a:path h="604838" w="10093920">
                  <a:moveTo>
                    <a:pt x="0" y="0"/>
                  </a:moveTo>
                  <a:lnTo>
                    <a:pt x="10093920" y="0"/>
                  </a:lnTo>
                  <a:lnTo>
                    <a:pt x="1009392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85725"/>
              <a:ext cx="10093920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333F70"/>
                  </a:solidFill>
                  <a:latin typeface="Open Sans"/>
                  <a:ea typeface="Open Sans"/>
                  <a:cs typeface="Open Sans"/>
                  <a:sym typeface="Open Sans"/>
                </a:rPr>
                <a:t>APIs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432280" y="7750671"/>
            <a:ext cx="7570440" cy="453629"/>
            <a:chOff x="0" y="0"/>
            <a:chExt cx="10093920" cy="60483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0093920" cy="604838"/>
            </a:xfrm>
            <a:custGeom>
              <a:avLst/>
              <a:gdLst/>
              <a:ahLst/>
              <a:cxnLst/>
              <a:rect r="r" b="b" t="t" l="l"/>
              <a:pathLst>
                <a:path h="604838" w="10093920">
                  <a:moveTo>
                    <a:pt x="0" y="0"/>
                  </a:moveTo>
                  <a:lnTo>
                    <a:pt x="10093920" y="0"/>
                  </a:lnTo>
                  <a:lnTo>
                    <a:pt x="1009392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85725"/>
              <a:ext cx="10093920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333F70"/>
                  </a:solidFill>
                  <a:latin typeface="Open Sans"/>
                  <a:ea typeface="Open Sans"/>
                  <a:cs typeface="Open Sans"/>
                  <a:sym typeface="Open Sans"/>
                </a:rPr>
                <a:t>Speech to text, Camera Access API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001762" y="8383935"/>
            <a:ext cx="16284476" cy="812899"/>
            <a:chOff x="0" y="0"/>
            <a:chExt cx="21712635" cy="1083865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21712682" cy="1083818"/>
            </a:xfrm>
            <a:custGeom>
              <a:avLst/>
              <a:gdLst/>
              <a:ahLst/>
              <a:cxnLst/>
              <a:rect r="r" b="b" t="t" l="l"/>
              <a:pathLst>
                <a:path h="1083818" w="21712682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1285280" y="8563570"/>
            <a:ext cx="7570440" cy="453629"/>
            <a:chOff x="0" y="0"/>
            <a:chExt cx="10093920" cy="604838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0093920" cy="604838"/>
            </a:xfrm>
            <a:custGeom>
              <a:avLst/>
              <a:gdLst/>
              <a:ahLst/>
              <a:cxnLst/>
              <a:rect r="r" b="b" t="t" l="l"/>
              <a:pathLst>
                <a:path h="604838" w="10093920">
                  <a:moveTo>
                    <a:pt x="0" y="0"/>
                  </a:moveTo>
                  <a:lnTo>
                    <a:pt x="10093920" y="0"/>
                  </a:lnTo>
                  <a:lnTo>
                    <a:pt x="1009392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85725"/>
              <a:ext cx="10093920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333F70"/>
                  </a:solidFill>
                  <a:latin typeface="Open Sans"/>
                  <a:ea typeface="Open Sans"/>
                  <a:cs typeface="Open Sans"/>
                  <a:sym typeface="Open Sans"/>
                </a:rPr>
                <a:t>Platform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9432280" y="8563570"/>
            <a:ext cx="7570440" cy="453629"/>
            <a:chOff x="0" y="0"/>
            <a:chExt cx="10093920" cy="604838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0093920" cy="604838"/>
            </a:xfrm>
            <a:custGeom>
              <a:avLst/>
              <a:gdLst/>
              <a:ahLst/>
              <a:cxnLst/>
              <a:rect r="r" b="b" t="t" l="l"/>
              <a:pathLst>
                <a:path h="604838" w="10093920">
                  <a:moveTo>
                    <a:pt x="0" y="0"/>
                  </a:moveTo>
                  <a:lnTo>
                    <a:pt x="10093920" y="0"/>
                  </a:lnTo>
                  <a:lnTo>
                    <a:pt x="1009392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85725"/>
              <a:ext cx="10093920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333F70"/>
                  </a:solidFill>
                  <a:latin typeface="Open Sans"/>
                  <a:ea typeface="Open Sans"/>
                  <a:cs typeface="Open Sans"/>
                  <a:sym typeface="Open Sans"/>
                </a:rPr>
                <a:t>Visual Studio Code (VS Code)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2756892"/>
          </a:xfrm>
          <a:custGeom>
            <a:avLst/>
            <a:gdLst/>
            <a:ahLst/>
            <a:cxnLst/>
            <a:rect r="r" b="b" t="t" l="l"/>
            <a:pathLst>
              <a:path h="2756892" w="18288000">
                <a:moveTo>
                  <a:pt x="0" y="0"/>
                </a:moveTo>
                <a:lnTo>
                  <a:pt x="18288000" y="0"/>
                </a:lnTo>
                <a:lnTo>
                  <a:pt x="18288000" y="2756892"/>
                </a:lnTo>
                <a:lnTo>
                  <a:pt x="0" y="2756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5" t="0" r="-75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71822" y="3365450"/>
            <a:ext cx="5513785" cy="689222"/>
            <a:chOff x="0" y="0"/>
            <a:chExt cx="7351713" cy="91896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351713" cy="918963"/>
            </a:xfrm>
            <a:custGeom>
              <a:avLst/>
              <a:gdLst/>
              <a:ahLst/>
              <a:cxnLst/>
              <a:rect r="r" b="b" t="t" l="l"/>
              <a:pathLst>
                <a:path h="918963" w="7351713">
                  <a:moveTo>
                    <a:pt x="0" y="0"/>
                  </a:moveTo>
                  <a:lnTo>
                    <a:pt x="7351713" y="0"/>
                  </a:lnTo>
                  <a:lnTo>
                    <a:pt x="7351713" y="918963"/>
                  </a:lnTo>
                  <a:lnTo>
                    <a:pt x="0" y="9189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7351713" cy="9475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374"/>
                </a:lnSpc>
              </a:pPr>
              <a:r>
                <a:rPr lang="en-US" sz="4312" b="true">
                  <a:solidFill>
                    <a:srgbClr val="333F7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Workflow</a:t>
              </a:r>
            </a:p>
          </p:txBody>
        </p:sp>
      </p:grpSp>
      <p:sp>
        <p:nvSpPr>
          <p:cNvPr name="Freeform 10" id="10" descr="preencoded.png"/>
          <p:cNvSpPr/>
          <p:nvPr/>
        </p:nvSpPr>
        <p:spPr>
          <a:xfrm flipH="false" flipV="false" rot="0">
            <a:off x="771822" y="4385370"/>
            <a:ext cx="1102668" cy="1323231"/>
          </a:xfrm>
          <a:custGeom>
            <a:avLst/>
            <a:gdLst/>
            <a:ahLst/>
            <a:cxnLst/>
            <a:rect r="r" b="b" t="t" l="l"/>
            <a:pathLst>
              <a:path h="1323231" w="1102668">
                <a:moveTo>
                  <a:pt x="0" y="0"/>
                </a:moveTo>
                <a:lnTo>
                  <a:pt x="1102668" y="0"/>
                </a:lnTo>
                <a:lnTo>
                  <a:pt x="1102668" y="1323231"/>
                </a:lnTo>
                <a:lnTo>
                  <a:pt x="0" y="13232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3" t="0" r="-73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205186" y="4605784"/>
            <a:ext cx="2756892" cy="344537"/>
            <a:chOff x="0" y="0"/>
            <a:chExt cx="3675857" cy="45938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75857" cy="459383"/>
            </a:xfrm>
            <a:custGeom>
              <a:avLst/>
              <a:gdLst/>
              <a:ahLst/>
              <a:cxnLst/>
              <a:rect r="r" b="b" t="t" l="l"/>
              <a:pathLst>
                <a:path h="459383" w="3675857">
                  <a:moveTo>
                    <a:pt x="0" y="0"/>
                  </a:moveTo>
                  <a:lnTo>
                    <a:pt x="3675857" y="0"/>
                  </a:lnTo>
                  <a:lnTo>
                    <a:pt x="3675857" y="459383"/>
                  </a:lnTo>
                  <a:lnTo>
                    <a:pt x="0" y="4593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3675857" cy="47843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687"/>
                </a:lnSpc>
              </a:pPr>
              <a:r>
                <a:rPr lang="en-US" sz="2125" b="true">
                  <a:solidFill>
                    <a:srgbClr val="333F7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User Input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205186" y="5082629"/>
            <a:ext cx="15310991" cy="352871"/>
            <a:chOff x="0" y="0"/>
            <a:chExt cx="20414655" cy="47049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414655" cy="470495"/>
            </a:xfrm>
            <a:custGeom>
              <a:avLst/>
              <a:gdLst/>
              <a:ahLst/>
              <a:cxnLst/>
              <a:rect r="r" b="b" t="t" l="l"/>
              <a:pathLst>
                <a:path h="470495" w="20414655">
                  <a:moveTo>
                    <a:pt x="0" y="0"/>
                  </a:moveTo>
                  <a:lnTo>
                    <a:pt x="20414655" y="0"/>
                  </a:lnTo>
                  <a:lnTo>
                    <a:pt x="20414655" y="470495"/>
                  </a:lnTo>
                  <a:lnTo>
                    <a:pt x="0" y="4704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20414655" cy="5371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49"/>
                </a:lnSpc>
              </a:pPr>
              <a:r>
                <a:rPr lang="en-US" sz="1687">
                  <a:solidFill>
                    <a:srgbClr val="333F70"/>
                  </a:solidFill>
                  <a:latin typeface="Open Sans"/>
                  <a:ea typeface="Open Sans"/>
                  <a:cs typeface="Open Sans"/>
                  <a:sym typeface="Open Sans"/>
                </a:rPr>
                <a:t>Text, voice, or camera interactions.</a:t>
              </a:r>
            </a:p>
          </p:txBody>
        </p:sp>
      </p:grpSp>
      <p:sp>
        <p:nvSpPr>
          <p:cNvPr name="Freeform 17" id="17" descr="preencoded.png"/>
          <p:cNvSpPr/>
          <p:nvPr/>
        </p:nvSpPr>
        <p:spPr>
          <a:xfrm flipH="false" flipV="false" rot="0">
            <a:off x="771822" y="5708600"/>
            <a:ext cx="1102668" cy="1323231"/>
          </a:xfrm>
          <a:custGeom>
            <a:avLst/>
            <a:gdLst/>
            <a:ahLst/>
            <a:cxnLst/>
            <a:rect r="r" b="b" t="t" l="l"/>
            <a:pathLst>
              <a:path h="1323231" w="1102668">
                <a:moveTo>
                  <a:pt x="0" y="0"/>
                </a:moveTo>
                <a:lnTo>
                  <a:pt x="1102668" y="0"/>
                </a:lnTo>
                <a:lnTo>
                  <a:pt x="1102668" y="1323231"/>
                </a:lnTo>
                <a:lnTo>
                  <a:pt x="0" y="13232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3" t="0" r="-73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2205186" y="5929015"/>
            <a:ext cx="2756892" cy="344537"/>
            <a:chOff x="0" y="0"/>
            <a:chExt cx="3675857" cy="45938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675857" cy="459383"/>
            </a:xfrm>
            <a:custGeom>
              <a:avLst/>
              <a:gdLst/>
              <a:ahLst/>
              <a:cxnLst/>
              <a:rect r="r" b="b" t="t" l="l"/>
              <a:pathLst>
                <a:path h="459383" w="3675857">
                  <a:moveTo>
                    <a:pt x="0" y="0"/>
                  </a:moveTo>
                  <a:lnTo>
                    <a:pt x="3675857" y="0"/>
                  </a:lnTo>
                  <a:lnTo>
                    <a:pt x="3675857" y="459383"/>
                  </a:lnTo>
                  <a:lnTo>
                    <a:pt x="0" y="4593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3675857" cy="47843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687"/>
                </a:lnSpc>
              </a:pPr>
              <a:r>
                <a:rPr lang="en-US" sz="2125" b="true">
                  <a:solidFill>
                    <a:srgbClr val="333F7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Process Input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205186" y="6405860"/>
            <a:ext cx="15310991" cy="352871"/>
            <a:chOff x="0" y="0"/>
            <a:chExt cx="20414655" cy="47049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0414655" cy="470495"/>
            </a:xfrm>
            <a:custGeom>
              <a:avLst/>
              <a:gdLst/>
              <a:ahLst/>
              <a:cxnLst/>
              <a:rect r="r" b="b" t="t" l="l"/>
              <a:pathLst>
                <a:path h="470495" w="20414655">
                  <a:moveTo>
                    <a:pt x="0" y="0"/>
                  </a:moveTo>
                  <a:lnTo>
                    <a:pt x="20414655" y="0"/>
                  </a:lnTo>
                  <a:lnTo>
                    <a:pt x="20414655" y="470495"/>
                  </a:lnTo>
                  <a:lnTo>
                    <a:pt x="0" y="4704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20414655" cy="5371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49"/>
                </a:lnSpc>
              </a:pPr>
              <a:r>
                <a:rPr lang="en-US" sz="1687">
                  <a:solidFill>
                    <a:srgbClr val="333F70"/>
                  </a:solidFill>
                  <a:latin typeface="Open Sans"/>
                  <a:ea typeface="Open Sans"/>
                  <a:cs typeface="Open Sans"/>
                  <a:sym typeface="Open Sans"/>
                </a:rPr>
                <a:t>Internal JSON files are used.</a:t>
              </a:r>
            </a:p>
          </p:txBody>
        </p:sp>
      </p:grpSp>
      <p:sp>
        <p:nvSpPr>
          <p:cNvPr name="Freeform 24" id="24" descr="preencoded.png"/>
          <p:cNvSpPr/>
          <p:nvPr/>
        </p:nvSpPr>
        <p:spPr>
          <a:xfrm flipH="false" flipV="false" rot="0">
            <a:off x="771822" y="7031831"/>
            <a:ext cx="1102668" cy="1323231"/>
          </a:xfrm>
          <a:custGeom>
            <a:avLst/>
            <a:gdLst/>
            <a:ahLst/>
            <a:cxnLst/>
            <a:rect r="r" b="b" t="t" l="l"/>
            <a:pathLst>
              <a:path h="1323231" w="1102668">
                <a:moveTo>
                  <a:pt x="0" y="0"/>
                </a:moveTo>
                <a:lnTo>
                  <a:pt x="1102668" y="0"/>
                </a:lnTo>
                <a:lnTo>
                  <a:pt x="1102668" y="1323231"/>
                </a:lnTo>
                <a:lnTo>
                  <a:pt x="0" y="13232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3" t="0" r="-73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2205186" y="7252246"/>
            <a:ext cx="3555504" cy="344537"/>
            <a:chOff x="0" y="0"/>
            <a:chExt cx="4740672" cy="45938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740672" cy="459383"/>
            </a:xfrm>
            <a:custGeom>
              <a:avLst/>
              <a:gdLst/>
              <a:ahLst/>
              <a:cxnLst/>
              <a:rect r="r" b="b" t="t" l="l"/>
              <a:pathLst>
                <a:path h="459383" w="4740672">
                  <a:moveTo>
                    <a:pt x="0" y="0"/>
                  </a:moveTo>
                  <a:lnTo>
                    <a:pt x="4740672" y="0"/>
                  </a:lnTo>
                  <a:lnTo>
                    <a:pt x="4740672" y="459383"/>
                  </a:lnTo>
                  <a:lnTo>
                    <a:pt x="0" y="4593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19050"/>
              <a:ext cx="4740672" cy="47843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687"/>
                </a:lnSpc>
              </a:pPr>
              <a:r>
                <a:rPr lang="en-US" sz="2125" b="true">
                  <a:solidFill>
                    <a:srgbClr val="333F7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Display Suggestions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2205186" y="7729091"/>
            <a:ext cx="15310991" cy="352871"/>
            <a:chOff x="0" y="0"/>
            <a:chExt cx="20414655" cy="47049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0414655" cy="470495"/>
            </a:xfrm>
            <a:custGeom>
              <a:avLst/>
              <a:gdLst/>
              <a:ahLst/>
              <a:cxnLst/>
              <a:rect r="r" b="b" t="t" l="l"/>
              <a:pathLst>
                <a:path h="470495" w="20414655">
                  <a:moveTo>
                    <a:pt x="0" y="0"/>
                  </a:moveTo>
                  <a:lnTo>
                    <a:pt x="20414655" y="0"/>
                  </a:lnTo>
                  <a:lnTo>
                    <a:pt x="20414655" y="470495"/>
                  </a:lnTo>
                  <a:lnTo>
                    <a:pt x="0" y="4704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66675"/>
              <a:ext cx="20414655" cy="5371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49"/>
                </a:lnSpc>
              </a:pPr>
              <a:r>
                <a:rPr lang="en-US" sz="1687">
                  <a:solidFill>
                    <a:srgbClr val="333F70"/>
                  </a:solidFill>
                  <a:latin typeface="Open Sans"/>
                  <a:ea typeface="Open Sans"/>
                  <a:cs typeface="Open Sans"/>
                  <a:sym typeface="Open Sans"/>
                </a:rPr>
                <a:t>Ayurvedic suggestions are shown.</a:t>
              </a:r>
            </a:p>
          </p:txBody>
        </p:sp>
      </p:grpSp>
      <p:sp>
        <p:nvSpPr>
          <p:cNvPr name="Freeform 31" id="31" descr="preencoded.png"/>
          <p:cNvSpPr/>
          <p:nvPr/>
        </p:nvSpPr>
        <p:spPr>
          <a:xfrm flipH="false" flipV="false" rot="0">
            <a:off x="771822" y="8355062"/>
            <a:ext cx="1102668" cy="1323231"/>
          </a:xfrm>
          <a:custGeom>
            <a:avLst/>
            <a:gdLst/>
            <a:ahLst/>
            <a:cxnLst/>
            <a:rect r="r" b="b" t="t" l="l"/>
            <a:pathLst>
              <a:path h="1323231" w="1102668">
                <a:moveTo>
                  <a:pt x="0" y="0"/>
                </a:moveTo>
                <a:lnTo>
                  <a:pt x="1102668" y="0"/>
                </a:lnTo>
                <a:lnTo>
                  <a:pt x="1102668" y="1323232"/>
                </a:lnTo>
                <a:lnTo>
                  <a:pt x="0" y="13232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3" t="0" r="-73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2205186" y="8575476"/>
            <a:ext cx="2756892" cy="344537"/>
            <a:chOff x="0" y="0"/>
            <a:chExt cx="3675857" cy="45938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3675857" cy="459383"/>
            </a:xfrm>
            <a:custGeom>
              <a:avLst/>
              <a:gdLst/>
              <a:ahLst/>
              <a:cxnLst/>
              <a:rect r="r" b="b" t="t" l="l"/>
              <a:pathLst>
                <a:path h="459383" w="3675857">
                  <a:moveTo>
                    <a:pt x="0" y="0"/>
                  </a:moveTo>
                  <a:lnTo>
                    <a:pt x="3675857" y="0"/>
                  </a:lnTo>
                  <a:lnTo>
                    <a:pt x="3675857" y="459383"/>
                  </a:lnTo>
                  <a:lnTo>
                    <a:pt x="0" y="4593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19050"/>
              <a:ext cx="3675857" cy="47843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687"/>
                </a:lnSpc>
              </a:pPr>
              <a:r>
                <a:rPr lang="en-US" sz="2125" b="true">
                  <a:solidFill>
                    <a:srgbClr val="333F7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Record Logs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2205186" y="9052322"/>
            <a:ext cx="15310991" cy="352871"/>
            <a:chOff x="0" y="0"/>
            <a:chExt cx="20414655" cy="47049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0414655" cy="470495"/>
            </a:xfrm>
            <a:custGeom>
              <a:avLst/>
              <a:gdLst/>
              <a:ahLst/>
              <a:cxnLst/>
              <a:rect r="r" b="b" t="t" l="l"/>
              <a:pathLst>
                <a:path h="470495" w="20414655">
                  <a:moveTo>
                    <a:pt x="0" y="0"/>
                  </a:moveTo>
                  <a:lnTo>
                    <a:pt x="20414655" y="0"/>
                  </a:lnTo>
                  <a:lnTo>
                    <a:pt x="20414655" y="470495"/>
                  </a:lnTo>
                  <a:lnTo>
                    <a:pt x="0" y="4704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66675"/>
              <a:ext cx="20414655" cy="5371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49"/>
                </a:lnSpc>
              </a:pPr>
              <a:r>
                <a:rPr lang="en-US" sz="1687">
                  <a:solidFill>
                    <a:srgbClr val="333F70"/>
                  </a:solidFill>
                  <a:latin typeface="Open Sans"/>
                  <a:ea typeface="Open Sans"/>
                  <a:cs typeface="Open Sans"/>
                  <a:sym typeface="Open Sans"/>
                </a:rPr>
                <a:t>Manage food/health logs and journals.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92238" y="1291381"/>
            <a:ext cx="7088237" cy="885974"/>
            <a:chOff x="0" y="0"/>
            <a:chExt cx="9450983" cy="11812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450984" cy="1181298"/>
            </a:xfrm>
            <a:custGeom>
              <a:avLst/>
              <a:gdLst/>
              <a:ahLst/>
              <a:cxnLst/>
              <a:rect r="r" b="b" t="t" l="l"/>
              <a:pathLst>
                <a:path h="1181298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9450983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333F7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Future Scope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87475" y="2916734"/>
            <a:ext cx="647402" cy="647402"/>
            <a:chOff x="0" y="0"/>
            <a:chExt cx="863203" cy="86320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913632" y="2921496"/>
            <a:ext cx="4299198" cy="442912"/>
            <a:chOff x="0" y="0"/>
            <a:chExt cx="5732263" cy="5905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732263" cy="590550"/>
            </a:xfrm>
            <a:custGeom>
              <a:avLst/>
              <a:gdLst/>
              <a:ahLst/>
              <a:cxnLst/>
              <a:rect r="r" b="b" t="t" l="l"/>
              <a:pathLst>
                <a:path h="590550" w="5732263">
                  <a:moveTo>
                    <a:pt x="0" y="0"/>
                  </a:moveTo>
                  <a:lnTo>
                    <a:pt x="5732263" y="0"/>
                  </a:lnTo>
                  <a:lnTo>
                    <a:pt x="5732263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5732263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333F7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Firebase/MongoDB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913632" y="3534519"/>
            <a:ext cx="8524131" cy="453629"/>
            <a:chOff x="0" y="0"/>
            <a:chExt cx="11365508" cy="60483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365509" cy="604838"/>
            </a:xfrm>
            <a:custGeom>
              <a:avLst/>
              <a:gdLst/>
              <a:ahLst/>
              <a:cxnLst/>
              <a:rect r="r" b="b" t="t" l="l"/>
              <a:pathLst>
                <a:path h="604838" w="11365509">
                  <a:moveTo>
                    <a:pt x="0" y="0"/>
                  </a:moveTo>
                  <a:lnTo>
                    <a:pt x="11365509" y="0"/>
                  </a:lnTo>
                  <a:lnTo>
                    <a:pt x="1136550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85725"/>
              <a:ext cx="1136550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333F70"/>
                  </a:solidFill>
                  <a:latin typeface="Open Sans"/>
                  <a:ea typeface="Open Sans"/>
                  <a:cs typeface="Open Sans"/>
                  <a:sym typeface="Open Sans"/>
                </a:rPr>
                <a:t>Integrate for user data management.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87475" y="4585841"/>
            <a:ext cx="647402" cy="647402"/>
            <a:chOff x="0" y="0"/>
            <a:chExt cx="863203" cy="86320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913632" y="4590604"/>
            <a:ext cx="3544044" cy="442912"/>
            <a:chOff x="0" y="0"/>
            <a:chExt cx="4725392" cy="59055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333F7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Mobile App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913632" y="5203626"/>
            <a:ext cx="8524131" cy="453629"/>
            <a:chOff x="0" y="0"/>
            <a:chExt cx="11365508" cy="60483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1365509" cy="604838"/>
            </a:xfrm>
            <a:custGeom>
              <a:avLst/>
              <a:gdLst/>
              <a:ahLst/>
              <a:cxnLst/>
              <a:rect r="r" b="b" t="t" l="l"/>
              <a:pathLst>
                <a:path h="604838" w="11365509">
                  <a:moveTo>
                    <a:pt x="0" y="0"/>
                  </a:moveTo>
                  <a:lnTo>
                    <a:pt x="11365509" y="0"/>
                  </a:lnTo>
                  <a:lnTo>
                    <a:pt x="1136550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85725"/>
              <a:ext cx="1136550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333F70"/>
                  </a:solidFill>
                  <a:latin typeface="Open Sans"/>
                  <a:ea typeface="Open Sans"/>
                  <a:cs typeface="Open Sans"/>
                  <a:sym typeface="Open Sans"/>
                </a:rPr>
                <a:t>Deploy using React Native or Flutter.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87475" y="6254949"/>
            <a:ext cx="647402" cy="647402"/>
            <a:chOff x="0" y="0"/>
            <a:chExt cx="863203" cy="86320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913632" y="6259711"/>
            <a:ext cx="3544044" cy="442912"/>
            <a:chOff x="0" y="0"/>
            <a:chExt cx="4725392" cy="59055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333F7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Smarter AI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913632" y="6872734"/>
            <a:ext cx="8524131" cy="453629"/>
            <a:chOff x="0" y="0"/>
            <a:chExt cx="11365508" cy="60483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1365509" cy="604838"/>
            </a:xfrm>
            <a:custGeom>
              <a:avLst/>
              <a:gdLst/>
              <a:ahLst/>
              <a:cxnLst/>
              <a:rect r="r" b="b" t="t" l="l"/>
              <a:pathLst>
                <a:path h="604838" w="11365509">
                  <a:moveTo>
                    <a:pt x="0" y="0"/>
                  </a:moveTo>
                  <a:lnTo>
                    <a:pt x="11365509" y="0"/>
                  </a:lnTo>
                  <a:lnTo>
                    <a:pt x="1136550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85725"/>
              <a:ext cx="1136550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333F70"/>
                  </a:solidFill>
                  <a:latin typeface="Open Sans"/>
                  <a:ea typeface="Open Sans"/>
                  <a:cs typeface="Open Sans"/>
                  <a:sym typeface="Open Sans"/>
                </a:rPr>
                <a:t>NLP integration for better understanding.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987475" y="7924056"/>
            <a:ext cx="647402" cy="647403"/>
            <a:chOff x="0" y="0"/>
            <a:chExt cx="863203" cy="863203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grpSp>
        <p:nvGrpSpPr>
          <p:cNvPr name="Group 41" id="41"/>
          <p:cNvGrpSpPr/>
          <p:nvPr/>
        </p:nvGrpSpPr>
        <p:grpSpPr>
          <a:xfrm rot="0">
            <a:off x="1913632" y="7928819"/>
            <a:ext cx="3714750" cy="442912"/>
            <a:chOff x="0" y="0"/>
            <a:chExt cx="4953000" cy="59055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4953000" cy="590550"/>
            </a:xfrm>
            <a:custGeom>
              <a:avLst/>
              <a:gdLst/>
              <a:ahLst/>
              <a:cxnLst/>
              <a:rect r="r" b="b" t="t" l="l"/>
              <a:pathLst>
                <a:path h="590550" w="4953000">
                  <a:moveTo>
                    <a:pt x="0" y="0"/>
                  </a:moveTo>
                  <a:lnTo>
                    <a:pt x="4953000" y="0"/>
                  </a:lnTo>
                  <a:lnTo>
                    <a:pt x="4953000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4953000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333F7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Health Analytics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913632" y="8541841"/>
            <a:ext cx="8524131" cy="453629"/>
            <a:chOff x="0" y="0"/>
            <a:chExt cx="11365508" cy="604838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1365509" cy="604838"/>
            </a:xfrm>
            <a:custGeom>
              <a:avLst/>
              <a:gdLst/>
              <a:ahLst/>
              <a:cxnLst/>
              <a:rect r="r" b="b" t="t" l="l"/>
              <a:pathLst>
                <a:path h="604838" w="11365509">
                  <a:moveTo>
                    <a:pt x="0" y="0"/>
                  </a:moveTo>
                  <a:lnTo>
                    <a:pt x="11365509" y="0"/>
                  </a:lnTo>
                  <a:lnTo>
                    <a:pt x="1136550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85725"/>
              <a:ext cx="1136550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333F70"/>
                  </a:solidFill>
                  <a:latin typeface="Open Sans"/>
                  <a:ea typeface="Open Sans"/>
                  <a:cs typeface="Open Sans"/>
                  <a:sym typeface="Open Sans"/>
                </a:rPr>
                <a:t>Dashboards for visual tracking.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850237" y="3097411"/>
            <a:ext cx="7088237" cy="885974"/>
            <a:chOff x="0" y="0"/>
            <a:chExt cx="9450983" cy="11812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450984" cy="1181298"/>
            </a:xfrm>
            <a:custGeom>
              <a:avLst/>
              <a:gdLst/>
              <a:ahLst/>
              <a:cxnLst/>
              <a:rect r="r" b="b" t="t" l="l"/>
              <a:pathLst>
                <a:path h="1181298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9450983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333F7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Conclusion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850237" y="4408586"/>
            <a:ext cx="9445526" cy="1360885"/>
            <a:chOff x="0" y="0"/>
            <a:chExt cx="12594035" cy="181451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94035" cy="1814513"/>
            </a:xfrm>
            <a:custGeom>
              <a:avLst/>
              <a:gdLst/>
              <a:ahLst/>
              <a:cxnLst/>
              <a:rect r="r" b="b" t="t" l="l"/>
              <a:pathLst>
                <a:path h="1814513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2594035" cy="1900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333F70"/>
                  </a:solidFill>
                  <a:latin typeface="Open Sans"/>
                  <a:ea typeface="Open Sans"/>
                  <a:cs typeface="Open Sans"/>
                  <a:sym typeface="Open Sans"/>
                </a:rPr>
                <a:t>AyuCare combines Ayurvedic wisdom with modern tech. It features a clean UI, multilingual support, and health journaling. This sets the foundation for a scalable health assistant platform.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275439" y="6407349"/>
            <a:ext cx="9020324" cy="463154"/>
            <a:chOff x="0" y="0"/>
            <a:chExt cx="12027098" cy="61753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027098" cy="617538"/>
            </a:xfrm>
            <a:custGeom>
              <a:avLst/>
              <a:gdLst/>
              <a:ahLst/>
              <a:cxnLst/>
              <a:rect r="r" b="b" t="t" l="l"/>
              <a:pathLst>
                <a:path h="617538" w="12027098">
                  <a:moveTo>
                    <a:pt x="0" y="0"/>
                  </a:moveTo>
                  <a:lnTo>
                    <a:pt x="12027098" y="0"/>
                  </a:lnTo>
                  <a:lnTo>
                    <a:pt x="12027098" y="617538"/>
                  </a:lnTo>
                  <a:lnTo>
                    <a:pt x="0" y="6175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12027098" cy="7032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🌱</a:t>
              </a:r>
              <a:r>
                <a:rPr lang="en-US" sz="2187">
                  <a:solidFill>
                    <a:srgbClr val="333F70"/>
                  </a:solidFill>
                  <a:latin typeface="Open Sans"/>
                  <a:ea typeface="Open Sans"/>
                  <a:cs typeface="Open Sans"/>
                  <a:sym typeface="Open Sans"/>
                </a:rPr>
                <a:t> “AyuCare – Ancient Roots. Modern Wellness.”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850237" y="6088410"/>
            <a:ext cx="38100" cy="1101030"/>
            <a:chOff x="0" y="0"/>
            <a:chExt cx="50800" cy="14680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0800" cy="1467993"/>
            </a:xfrm>
            <a:custGeom>
              <a:avLst/>
              <a:gdLst/>
              <a:ahLst/>
              <a:cxnLst/>
              <a:rect r="r" b="b" t="t" l="l"/>
              <a:pathLst>
                <a:path h="1467993" w="50800">
                  <a:moveTo>
                    <a:pt x="0" y="0"/>
                  </a:moveTo>
                  <a:lnTo>
                    <a:pt x="50800" y="0"/>
                  </a:lnTo>
                  <a:lnTo>
                    <a:pt x="50800" y="1467993"/>
                  </a:lnTo>
                  <a:lnTo>
                    <a:pt x="0" y="1467993"/>
                  </a:lnTo>
                  <a:close/>
                </a:path>
              </a:pathLst>
            </a:custGeom>
            <a:solidFill>
              <a:srgbClr val="26A688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DAGkT7aS3fM</dc:identifier>
  <dcterms:modified xsi:type="dcterms:W3CDTF">2011-08-01T06:04:30Z</dcterms:modified>
  <cp:revision>1</cp:revision>
  <dc:title>AyuCarepp.pptx</dc:title>
</cp:coreProperties>
</file>